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1879263" cy="8280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-1194" y="-114"/>
      </p:cViewPr>
      <p:guideLst>
        <p:guide orient="horz" pos="2608"/>
        <p:guide pos="37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945" y="1355149"/>
            <a:ext cx="10097374" cy="2882806"/>
          </a:xfrm>
        </p:spPr>
        <p:txBody>
          <a:bodyPr anchor="b"/>
          <a:lstStyle>
            <a:lvl1pPr algn="ctr">
              <a:defRPr sz="724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4908" y="4349128"/>
            <a:ext cx="8909447" cy="1999179"/>
          </a:xfrm>
        </p:spPr>
        <p:txBody>
          <a:bodyPr/>
          <a:lstStyle>
            <a:lvl1pPr marL="0" indent="0" algn="ctr">
              <a:buNone/>
              <a:defRPr sz="2898"/>
            </a:lvl1pPr>
            <a:lvl2pPr marL="552023" indent="0" algn="ctr">
              <a:buNone/>
              <a:defRPr sz="2415"/>
            </a:lvl2pPr>
            <a:lvl3pPr marL="1104047" indent="0" algn="ctr">
              <a:buNone/>
              <a:defRPr sz="2173"/>
            </a:lvl3pPr>
            <a:lvl4pPr marL="1656070" indent="0" algn="ctr">
              <a:buNone/>
              <a:defRPr sz="1932"/>
            </a:lvl4pPr>
            <a:lvl5pPr marL="2208093" indent="0" algn="ctr">
              <a:buNone/>
              <a:defRPr sz="1932"/>
            </a:lvl5pPr>
            <a:lvl6pPr marL="2760116" indent="0" algn="ctr">
              <a:buNone/>
              <a:defRPr sz="1932"/>
            </a:lvl6pPr>
            <a:lvl7pPr marL="3312140" indent="0" algn="ctr">
              <a:buNone/>
              <a:defRPr sz="1932"/>
            </a:lvl7pPr>
            <a:lvl8pPr marL="3864163" indent="0" algn="ctr">
              <a:buNone/>
              <a:defRPr sz="1932"/>
            </a:lvl8pPr>
            <a:lvl9pPr marL="4416186" indent="0" algn="ctr">
              <a:buNone/>
              <a:defRPr sz="1932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147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494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98" y="440855"/>
            <a:ext cx="2561466" cy="70172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6700" y="440855"/>
            <a:ext cx="7535907" cy="70172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27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726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513" y="2064352"/>
            <a:ext cx="10245864" cy="3444416"/>
          </a:xfrm>
        </p:spPr>
        <p:txBody>
          <a:bodyPr anchor="b"/>
          <a:lstStyle>
            <a:lvl1pPr>
              <a:defRPr sz="724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513" y="5541353"/>
            <a:ext cx="10245864" cy="1811337"/>
          </a:xfrm>
        </p:spPr>
        <p:txBody>
          <a:bodyPr/>
          <a:lstStyle>
            <a:lvl1pPr marL="0" indent="0">
              <a:buNone/>
              <a:defRPr sz="2898">
                <a:solidFill>
                  <a:schemeClr val="tx1"/>
                </a:solidFill>
              </a:defRPr>
            </a:lvl1pPr>
            <a:lvl2pPr marL="552023" indent="0">
              <a:buNone/>
              <a:defRPr sz="2415">
                <a:solidFill>
                  <a:schemeClr val="tx1">
                    <a:tint val="75000"/>
                  </a:schemeClr>
                </a:solidFill>
              </a:defRPr>
            </a:lvl2pPr>
            <a:lvl3pPr marL="1104047" indent="0">
              <a:buNone/>
              <a:defRPr sz="2173">
                <a:solidFill>
                  <a:schemeClr val="tx1">
                    <a:tint val="75000"/>
                  </a:schemeClr>
                </a:solidFill>
              </a:defRPr>
            </a:lvl3pPr>
            <a:lvl4pPr marL="1656070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4pPr>
            <a:lvl5pPr marL="2208093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5pPr>
            <a:lvl6pPr marL="2760116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6pPr>
            <a:lvl7pPr marL="3312140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7pPr>
            <a:lvl8pPr marL="3864163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8pPr>
            <a:lvl9pPr marL="4416186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867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699" y="2204273"/>
            <a:ext cx="5048687" cy="5253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3877" y="2204273"/>
            <a:ext cx="5048687" cy="5253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19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440856"/>
            <a:ext cx="10245864" cy="160049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248" y="2029849"/>
            <a:ext cx="5025484" cy="994797"/>
          </a:xfrm>
        </p:spPr>
        <p:txBody>
          <a:bodyPr anchor="b"/>
          <a:lstStyle>
            <a:lvl1pPr marL="0" indent="0">
              <a:buNone/>
              <a:defRPr sz="2898" b="1"/>
            </a:lvl1pPr>
            <a:lvl2pPr marL="552023" indent="0">
              <a:buNone/>
              <a:defRPr sz="2415" b="1"/>
            </a:lvl2pPr>
            <a:lvl3pPr marL="1104047" indent="0">
              <a:buNone/>
              <a:defRPr sz="2173" b="1"/>
            </a:lvl3pPr>
            <a:lvl4pPr marL="1656070" indent="0">
              <a:buNone/>
              <a:defRPr sz="1932" b="1"/>
            </a:lvl4pPr>
            <a:lvl5pPr marL="2208093" indent="0">
              <a:buNone/>
              <a:defRPr sz="1932" b="1"/>
            </a:lvl5pPr>
            <a:lvl6pPr marL="2760116" indent="0">
              <a:buNone/>
              <a:defRPr sz="1932" b="1"/>
            </a:lvl6pPr>
            <a:lvl7pPr marL="3312140" indent="0">
              <a:buNone/>
              <a:defRPr sz="1932" b="1"/>
            </a:lvl7pPr>
            <a:lvl8pPr marL="3864163" indent="0">
              <a:buNone/>
              <a:defRPr sz="1932" b="1"/>
            </a:lvl8pPr>
            <a:lvl9pPr marL="4416186" indent="0">
              <a:buNone/>
              <a:defRPr sz="193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248" y="3024646"/>
            <a:ext cx="5025484" cy="44487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3878" y="2029849"/>
            <a:ext cx="5050234" cy="994797"/>
          </a:xfrm>
        </p:spPr>
        <p:txBody>
          <a:bodyPr anchor="b"/>
          <a:lstStyle>
            <a:lvl1pPr marL="0" indent="0">
              <a:buNone/>
              <a:defRPr sz="2898" b="1"/>
            </a:lvl1pPr>
            <a:lvl2pPr marL="552023" indent="0">
              <a:buNone/>
              <a:defRPr sz="2415" b="1"/>
            </a:lvl2pPr>
            <a:lvl3pPr marL="1104047" indent="0">
              <a:buNone/>
              <a:defRPr sz="2173" b="1"/>
            </a:lvl3pPr>
            <a:lvl4pPr marL="1656070" indent="0">
              <a:buNone/>
              <a:defRPr sz="1932" b="1"/>
            </a:lvl4pPr>
            <a:lvl5pPr marL="2208093" indent="0">
              <a:buNone/>
              <a:defRPr sz="1932" b="1"/>
            </a:lvl5pPr>
            <a:lvl6pPr marL="2760116" indent="0">
              <a:buNone/>
              <a:defRPr sz="1932" b="1"/>
            </a:lvl6pPr>
            <a:lvl7pPr marL="3312140" indent="0">
              <a:buNone/>
              <a:defRPr sz="1932" b="1"/>
            </a:lvl7pPr>
            <a:lvl8pPr marL="3864163" indent="0">
              <a:buNone/>
              <a:defRPr sz="1932" b="1"/>
            </a:lvl8pPr>
            <a:lvl9pPr marL="4416186" indent="0">
              <a:buNone/>
              <a:defRPr sz="193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3878" y="3024646"/>
            <a:ext cx="5050234" cy="44487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928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703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029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552027"/>
            <a:ext cx="3831372" cy="1932093"/>
          </a:xfrm>
        </p:spPr>
        <p:txBody>
          <a:bodyPr anchor="b"/>
          <a:lstStyle>
            <a:lvl1pPr>
              <a:defRPr sz="386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234" y="1192226"/>
            <a:ext cx="6013877" cy="5884451"/>
          </a:xfrm>
        </p:spPr>
        <p:txBody>
          <a:bodyPr/>
          <a:lstStyle>
            <a:lvl1pPr>
              <a:defRPr sz="3864"/>
            </a:lvl1pPr>
            <a:lvl2pPr>
              <a:defRPr sz="3381"/>
            </a:lvl2pPr>
            <a:lvl3pPr>
              <a:defRPr sz="2898"/>
            </a:lvl3pPr>
            <a:lvl4pPr>
              <a:defRPr sz="2415"/>
            </a:lvl4pPr>
            <a:lvl5pPr>
              <a:defRPr sz="2415"/>
            </a:lvl5pPr>
            <a:lvl6pPr>
              <a:defRPr sz="2415"/>
            </a:lvl6pPr>
            <a:lvl7pPr>
              <a:defRPr sz="2415"/>
            </a:lvl7pPr>
            <a:lvl8pPr>
              <a:defRPr sz="2415"/>
            </a:lvl8pPr>
            <a:lvl9pPr>
              <a:defRPr sz="241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2484120"/>
            <a:ext cx="3831372" cy="4602140"/>
          </a:xfrm>
        </p:spPr>
        <p:txBody>
          <a:bodyPr/>
          <a:lstStyle>
            <a:lvl1pPr marL="0" indent="0">
              <a:buNone/>
              <a:defRPr sz="1932"/>
            </a:lvl1pPr>
            <a:lvl2pPr marL="552023" indent="0">
              <a:buNone/>
              <a:defRPr sz="1690"/>
            </a:lvl2pPr>
            <a:lvl3pPr marL="1104047" indent="0">
              <a:buNone/>
              <a:defRPr sz="1449"/>
            </a:lvl3pPr>
            <a:lvl4pPr marL="1656070" indent="0">
              <a:buNone/>
              <a:defRPr sz="1207"/>
            </a:lvl4pPr>
            <a:lvl5pPr marL="2208093" indent="0">
              <a:buNone/>
              <a:defRPr sz="1207"/>
            </a:lvl5pPr>
            <a:lvl6pPr marL="2760116" indent="0">
              <a:buNone/>
              <a:defRPr sz="1207"/>
            </a:lvl6pPr>
            <a:lvl7pPr marL="3312140" indent="0">
              <a:buNone/>
              <a:defRPr sz="1207"/>
            </a:lvl7pPr>
            <a:lvl8pPr marL="3864163" indent="0">
              <a:buNone/>
              <a:defRPr sz="1207"/>
            </a:lvl8pPr>
            <a:lvl9pPr marL="4416186" indent="0">
              <a:buNone/>
              <a:defRPr sz="120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789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552027"/>
            <a:ext cx="3831372" cy="1932093"/>
          </a:xfrm>
        </p:spPr>
        <p:txBody>
          <a:bodyPr anchor="b"/>
          <a:lstStyle>
            <a:lvl1pPr>
              <a:defRPr sz="386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0234" y="1192226"/>
            <a:ext cx="6013877" cy="5884451"/>
          </a:xfrm>
        </p:spPr>
        <p:txBody>
          <a:bodyPr anchor="t"/>
          <a:lstStyle>
            <a:lvl1pPr marL="0" indent="0">
              <a:buNone/>
              <a:defRPr sz="3864"/>
            </a:lvl1pPr>
            <a:lvl2pPr marL="552023" indent="0">
              <a:buNone/>
              <a:defRPr sz="3381"/>
            </a:lvl2pPr>
            <a:lvl3pPr marL="1104047" indent="0">
              <a:buNone/>
              <a:defRPr sz="2898"/>
            </a:lvl3pPr>
            <a:lvl4pPr marL="1656070" indent="0">
              <a:buNone/>
              <a:defRPr sz="2415"/>
            </a:lvl4pPr>
            <a:lvl5pPr marL="2208093" indent="0">
              <a:buNone/>
              <a:defRPr sz="2415"/>
            </a:lvl5pPr>
            <a:lvl6pPr marL="2760116" indent="0">
              <a:buNone/>
              <a:defRPr sz="2415"/>
            </a:lvl6pPr>
            <a:lvl7pPr marL="3312140" indent="0">
              <a:buNone/>
              <a:defRPr sz="2415"/>
            </a:lvl7pPr>
            <a:lvl8pPr marL="3864163" indent="0">
              <a:buNone/>
              <a:defRPr sz="2415"/>
            </a:lvl8pPr>
            <a:lvl9pPr marL="4416186" indent="0">
              <a:buNone/>
              <a:defRPr sz="241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2484120"/>
            <a:ext cx="3831372" cy="4602140"/>
          </a:xfrm>
        </p:spPr>
        <p:txBody>
          <a:bodyPr/>
          <a:lstStyle>
            <a:lvl1pPr marL="0" indent="0">
              <a:buNone/>
              <a:defRPr sz="1932"/>
            </a:lvl1pPr>
            <a:lvl2pPr marL="552023" indent="0">
              <a:buNone/>
              <a:defRPr sz="1690"/>
            </a:lvl2pPr>
            <a:lvl3pPr marL="1104047" indent="0">
              <a:buNone/>
              <a:defRPr sz="1449"/>
            </a:lvl3pPr>
            <a:lvl4pPr marL="1656070" indent="0">
              <a:buNone/>
              <a:defRPr sz="1207"/>
            </a:lvl4pPr>
            <a:lvl5pPr marL="2208093" indent="0">
              <a:buNone/>
              <a:defRPr sz="1207"/>
            </a:lvl5pPr>
            <a:lvl6pPr marL="2760116" indent="0">
              <a:buNone/>
              <a:defRPr sz="1207"/>
            </a:lvl6pPr>
            <a:lvl7pPr marL="3312140" indent="0">
              <a:buNone/>
              <a:defRPr sz="1207"/>
            </a:lvl7pPr>
            <a:lvl8pPr marL="3864163" indent="0">
              <a:buNone/>
              <a:defRPr sz="1207"/>
            </a:lvl8pPr>
            <a:lvl9pPr marL="4416186" indent="0">
              <a:buNone/>
              <a:defRPr sz="120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421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6700" y="440856"/>
            <a:ext cx="10245864" cy="1600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700" y="2204273"/>
            <a:ext cx="10245864" cy="5253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6699" y="7674706"/>
            <a:ext cx="2672834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84AB9-236E-4A3D-8614-10605BE7451E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5006" y="7674706"/>
            <a:ext cx="4009251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9730" y="7674706"/>
            <a:ext cx="2672834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65C4F-764F-42DA-8D13-248552968F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09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04047" rtl="0" eaLnBrk="1" latinLnBrk="0" hangingPunct="1">
        <a:lnSpc>
          <a:spcPct val="90000"/>
        </a:lnSpc>
        <a:spcBef>
          <a:spcPct val="0"/>
        </a:spcBef>
        <a:buNone/>
        <a:defRPr sz="53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012" indent="-276012" algn="l" defTabSz="1104047" rtl="0" eaLnBrk="1" latinLnBrk="0" hangingPunct="1">
        <a:lnSpc>
          <a:spcPct val="90000"/>
        </a:lnSpc>
        <a:spcBef>
          <a:spcPts val="1207"/>
        </a:spcBef>
        <a:buFont typeface="Arial" panose="020B0604020202020204" pitchFamily="34" charset="0"/>
        <a:buChar char="•"/>
        <a:defRPr sz="3381" kern="1200">
          <a:solidFill>
            <a:schemeClr val="tx1"/>
          </a:solidFill>
          <a:latin typeface="+mn-lt"/>
          <a:ea typeface="+mn-ea"/>
          <a:cs typeface="+mn-cs"/>
        </a:defRPr>
      </a:lvl1pPr>
      <a:lvl2pPr marL="82803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898" kern="1200">
          <a:solidFill>
            <a:schemeClr val="tx1"/>
          </a:solidFill>
          <a:latin typeface="+mn-lt"/>
          <a:ea typeface="+mn-ea"/>
          <a:cs typeface="+mn-cs"/>
        </a:defRPr>
      </a:lvl2pPr>
      <a:lvl3pPr marL="138005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415" kern="1200">
          <a:solidFill>
            <a:schemeClr val="tx1"/>
          </a:solidFill>
          <a:latin typeface="+mn-lt"/>
          <a:ea typeface="+mn-ea"/>
          <a:cs typeface="+mn-cs"/>
        </a:defRPr>
      </a:lvl3pPr>
      <a:lvl4pPr marL="1932081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4pPr>
      <a:lvl5pPr marL="248410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5pPr>
      <a:lvl6pPr marL="303612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6pPr>
      <a:lvl7pPr marL="3588151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7pPr>
      <a:lvl8pPr marL="414017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8pPr>
      <a:lvl9pPr marL="469219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1pPr>
      <a:lvl2pPr marL="55202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2pPr>
      <a:lvl3pPr marL="1104047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3pPr>
      <a:lvl4pPr marL="165607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4pPr>
      <a:lvl5pPr marL="220809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5pPr>
      <a:lvl6pPr marL="2760116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6pPr>
      <a:lvl7pPr marL="331214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7pPr>
      <a:lvl8pPr marL="386416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8pPr>
      <a:lvl9pPr marL="4416186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microsoft.com/office/2007/relationships/hdphoto" Target="../media/hdphoto1.wdp"/><Relationship Id="rId2" Type="http://schemas.openxmlformats.org/officeDocument/2006/relationships/image" Target="../media/image3.jpe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229" r="6019"/>
          <a:stretch/>
        </p:blipFill>
        <p:spPr>
          <a:xfrm flipH="1">
            <a:off x="-10274" y="-1"/>
            <a:ext cx="11887200" cy="82804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-12032"/>
            <a:ext cx="3960000" cy="8280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63591" y="-2821"/>
            <a:ext cx="3960000" cy="8280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919263" y="0"/>
            <a:ext cx="3960000" cy="828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2"/>
          <p:cNvPicPr preferRelativeResize="0"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51" r="1" b="-90"/>
          <a:stretch/>
        </p:blipFill>
        <p:spPr bwMode="auto">
          <a:xfrm>
            <a:off x="7925128" y="56569"/>
            <a:ext cx="1247214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683275" y="179505"/>
            <a:ext cx="205297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АРМИЯ РОССИИ</a:t>
            </a:r>
            <a:endParaRPr lang="ru-RU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03145" y="4757941"/>
            <a:ext cx="3960001" cy="15234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extrusionH="57150">
              <a:bevelT w="12700" h="6350" prst="coolSlant"/>
            </a:sp3d>
          </a:bodyPr>
          <a:lstStyle/>
          <a:p>
            <a:pPr algn="ctr"/>
            <a:r>
              <a:rPr lang="ru-RU" sz="3300" dirty="0">
                <a:ln w="3175">
                  <a:gradFill>
                    <a:gsLst>
                      <a:gs pos="0">
                        <a:srgbClr val="374F63">
                          <a:lumMod val="41000"/>
                          <a:lumOff val="59000"/>
                        </a:srgbClr>
                      </a:gs>
                      <a:gs pos="100000">
                        <a:srgbClr val="374F63">
                          <a:lumMod val="29000"/>
                        </a:srgbClr>
                      </a:gs>
                    </a:gsLst>
                    <a:lin ang="5400000" scaled="1"/>
                  </a:gradFill>
                </a:ln>
                <a:gradFill flip="none" rotWithShape="1">
                  <a:gsLst>
                    <a:gs pos="0">
                      <a:prstClr val="white">
                        <a:lumMod val="85000"/>
                      </a:prstClr>
                    </a:gs>
                    <a:gs pos="50000">
                      <a:prstClr val="white">
                        <a:lumMod val="95000"/>
                      </a:prstClr>
                    </a:gs>
                    <a:gs pos="100000">
                      <a:prstClr val="white">
                        <a:shade val="100000"/>
                        <a:satMod val="115000"/>
                      </a:prstClr>
                    </a:gs>
                  </a:gsLst>
                  <a:lin ang="162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68000"/>
                    </a:prstClr>
                  </a:outerShdw>
                </a:effectLst>
                <a:latin typeface="Impact" panose="020B0806030902050204" pitchFamily="34" charset="0"/>
                <a:cs typeface="Arial" pitchFamily="34" charset="0"/>
              </a:rPr>
              <a:t>СЛУЖБА В РЕЗЕРВЕ ВООРУЖЕННЫХ СИЛ – ТВОЙ ВЫБОР!</a:t>
            </a:r>
          </a:p>
        </p:txBody>
      </p:sp>
      <p:sp>
        <p:nvSpPr>
          <p:cNvPr id="10" name="Параллелограмм 9"/>
          <p:cNvSpPr/>
          <p:nvPr/>
        </p:nvSpPr>
        <p:spPr>
          <a:xfrm>
            <a:off x="7953853" y="7545307"/>
            <a:ext cx="4274050" cy="626723"/>
          </a:xfrm>
          <a:prstGeom prst="parallelogram">
            <a:avLst>
              <a:gd name="adj" fmla="val 5286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араллелограмм 10"/>
          <p:cNvSpPr/>
          <p:nvPr/>
        </p:nvSpPr>
        <p:spPr>
          <a:xfrm>
            <a:off x="8268640" y="7089938"/>
            <a:ext cx="4274050" cy="626723"/>
          </a:xfrm>
          <a:prstGeom prst="parallelogram">
            <a:avLst>
              <a:gd name="adj" fmla="val 4780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араллелограмм 11"/>
          <p:cNvSpPr/>
          <p:nvPr/>
        </p:nvSpPr>
        <p:spPr>
          <a:xfrm>
            <a:off x="8596127" y="6552043"/>
            <a:ext cx="4274050" cy="626723"/>
          </a:xfrm>
          <a:prstGeom prst="parallelogram">
            <a:avLst>
              <a:gd name="adj" fmla="val 417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8414670" y="7308379"/>
            <a:ext cx="381323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ЖДЕМ ВАС</a:t>
            </a:r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46220" y="705063"/>
            <a:ext cx="3777877" cy="64633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1.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Фотография анфас размером 9х12 см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(на обороте фотографии чернилами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указывается</a:t>
            </a:r>
            <a:r>
              <a:rPr lang="en-US" sz="1400" dirty="0" smtClean="0">
                <a:solidFill>
                  <a:srgbClr val="000000"/>
                </a:solidFill>
                <a:latin typeface="MyriadPro-Regular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фамилия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, имя, отчество и дата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фотографирования</a:t>
            </a: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dirty="0">
                <a:solidFill>
                  <a:srgbClr val="005CAA"/>
                </a:solidFill>
                <a:latin typeface="MyriadPro-Bold"/>
              </a:rPr>
              <a:t>2.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Автобиография в двух экземплярах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(первый экземпляр – собственноручно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)</a:t>
            </a: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dirty="0">
                <a:solidFill>
                  <a:srgbClr val="005CAA"/>
                </a:solidFill>
                <a:latin typeface="MyriadPro-Bold"/>
              </a:rPr>
              <a:t>3.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Анкета (форму можно получить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в военном комиссариате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муниципального образования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MyriadPro-Regular"/>
              </a:rPr>
              <a:t>)</a:t>
            </a:r>
            <a:endParaRPr lang="en-US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dirty="0">
                <a:solidFill>
                  <a:srgbClr val="005CAA"/>
                </a:solidFill>
                <a:latin typeface="MyriadPro-Bold"/>
              </a:rPr>
              <a:t>4.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Копии документов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подтверждающих 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профессиональное или иное  образование</a:t>
            </a: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dirty="0">
                <a:solidFill>
                  <a:srgbClr val="005CAA"/>
                </a:solidFill>
                <a:latin typeface="MyriadPro-Bold"/>
              </a:rPr>
              <a:t>5.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Копия трудовой книжки (при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наличии), паспорта, военного билета, свидетельства о браке</a:t>
            </a: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dirty="0">
                <a:solidFill>
                  <a:srgbClr val="005CAA"/>
                </a:solidFill>
                <a:latin typeface="MyriadPro-Bold"/>
              </a:rPr>
              <a:t>6.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Служебная характеристика с последнего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места</a:t>
            </a:r>
            <a:r>
              <a:rPr lang="en-US" sz="1400" dirty="0" smtClean="0">
                <a:solidFill>
                  <a:srgbClr val="000000"/>
                </a:solidFill>
                <a:latin typeface="MyriadPro-Regular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работы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(учебы, службы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)</a:t>
            </a: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dirty="0">
                <a:solidFill>
                  <a:srgbClr val="005CAA"/>
                </a:solidFill>
                <a:latin typeface="MyriadPro-Bold"/>
              </a:rPr>
              <a:t>7.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Выписка из домовой книги (при наличии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)</a:t>
            </a:r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dirty="0">
                <a:solidFill>
                  <a:srgbClr val="005CAA"/>
                </a:solidFill>
                <a:latin typeface="MyriadPro-Bold"/>
              </a:rPr>
              <a:t>8.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Копия свидетельства о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рождении</a:t>
            </a: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dirty="0">
                <a:solidFill>
                  <a:srgbClr val="005CAA"/>
                </a:solidFill>
                <a:latin typeface="MyriadPro-Bold"/>
              </a:rPr>
              <a:t>9.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Копия военного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билета</a:t>
            </a: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dirty="0">
                <a:solidFill>
                  <a:srgbClr val="005CAA"/>
                </a:solidFill>
                <a:latin typeface="MyriadPro-Bold"/>
              </a:rPr>
              <a:t>10.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Копия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паспорта</a:t>
            </a: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dirty="0">
                <a:solidFill>
                  <a:srgbClr val="005CAA"/>
                </a:solidFill>
                <a:latin typeface="MyriadPro-Bold"/>
              </a:rPr>
              <a:t>11.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Копии свидетельств о браке и рождении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детей</a:t>
            </a:r>
            <a:r>
              <a:rPr lang="en-US" sz="1400" dirty="0" smtClean="0">
                <a:solidFill>
                  <a:srgbClr val="000000"/>
                </a:solidFill>
                <a:latin typeface="MyriadPro-Regular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(при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наличии</a:t>
            </a:r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)</a:t>
            </a:r>
            <a:endParaRPr lang="ru-RU" sz="1400" b="1" dirty="0">
              <a:solidFill>
                <a:srgbClr val="000000"/>
              </a:solidFill>
              <a:latin typeface="MyriadPro-Regular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4684" y="131124"/>
            <a:ext cx="354915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5CAA"/>
                </a:solidFill>
                <a:latin typeface="MyriadPro-Bold"/>
              </a:rPr>
              <a:t>ДОКУМЕНТЫ ДЛЯ ПОСТУПЛЕНИЯ</a:t>
            </a:r>
          </a:p>
          <a:p>
            <a:pPr algn="ctr"/>
            <a:r>
              <a:rPr lang="ru-RU" sz="1600" b="1" dirty="0">
                <a:solidFill>
                  <a:srgbClr val="005CAA"/>
                </a:solidFill>
                <a:latin typeface="MyriadPro-Bold"/>
              </a:rPr>
              <a:t>на военную службу </a:t>
            </a:r>
            <a:r>
              <a:rPr lang="ru-RU" sz="1600" b="1" dirty="0" smtClean="0">
                <a:solidFill>
                  <a:srgbClr val="005CAA"/>
                </a:solidFill>
                <a:latin typeface="MyriadPro-Bold"/>
              </a:rPr>
              <a:t>в резерве</a:t>
            </a:r>
            <a:endParaRPr lang="ru-RU" sz="1600" b="1" dirty="0">
              <a:solidFill>
                <a:srgbClr val="005CAA"/>
              </a:solidFill>
              <a:latin typeface="MyriadPro-Bold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4095" y="447327"/>
            <a:ext cx="342073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5CAA"/>
                </a:solidFill>
                <a:latin typeface="MyriadPro-Bold"/>
              </a:rPr>
              <a:t>По возрасту: </a:t>
            </a:r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прапорщики, сержанты, солдаты – до </a:t>
            </a:r>
            <a:r>
              <a:rPr lang="ru-RU" sz="1400" b="1" dirty="0" smtClean="0">
                <a:solidFill>
                  <a:srgbClr val="FF0000"/>
                </a:solidFill>
                <a:latin typeface="MyriadPro-Regular"/>
              </a:rPr>
              <a:t>42</a:t>
            </a:r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 лет; 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младшие офицеры – до </a:t>
            </a:r>
            <a:r>
              <a:rPr lang="ru-RU" sz="1400" b="1" dirty="0" smtClean="0">
                <a:solidFill>
                  <a:srgbClr val="FF0000"/>
                </a:solidFill>
                <a:latin typeface="MyriadPro-Regular"/>
              </a:rPr>
              <a:t>52</a:t>
            </a:r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 лет; старшие офицеры – до </a:t>
            </a:r>
            <a:r>
              <a:rPr lang="ru-RU" sz="1400" b="1" dirty="0" smtClean="0">
                <a:solidFill>
                  <a:srgbClr val="FF0000"/>
                </a:solidFill>
                <a:latin typeface="MyriadPro-Regular"/>
              </a:rPr>
              <a:t>57</a:t>
            </a:r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 лет</a:t>
            </a:r>
            <a:endParaRPr lang="ru-RU" sz="1400" b="1" dirty="0">
              <a:solidFill>
                <a:srgbClr val="000000"/>
              </a:solidFill>
              <a:latin typeface="MyriadPro-Regular"/>
            </a:endParaRPr>
          </a:p>
          <a:p>
            <a:endParaRPr lang="ru-RU" sz="1400" dirty="0" smtClean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 smtClean="0">
                <a:solidFill>
                  <a:srgbClr val="005CAA"/>
                </a:solidFill>
                <a:latin typeface="MyriadPro-Bold"/>
              </a:rPr>
              <a:t>По </a:t>
            </a:r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здоровью:</a:t>
            </a:r>
          </a:p>
          <a:p>
            <a:r>
              <a:rPr lang="ru-RU" sz="1400" b="1" dirty="0">
                <a:solidFill>
                  <a:srgbClr val="000000"/>
                </a:solidFill>
                <a:latin typeface="MyriadPro-Regular"/>
              </a:rPr>
              <a:t>быть годным к военной службе (категория </a:t>
            </a:r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А) или </a:t>
            </a:r>
            <a:r>
              <a:rPr lang="ru-RU" sz="1400" b="1" dirty="0">
                <a:solidFill>
                  <a:srgbClr val="000000"/>
                </a:solidFill>
                <a:latin typeface="MyriadPro-Regular"/>
              </a:rPr>
              <a:t>годным к военной службе с </a:t>
            </a:r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незначительными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ограничениями (категория Б)</a:t>
            </a:r>
          </a:p>
          <a:p>
            <a:endParaRPr lang="ru-RU" sz="7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По результатам профессионального</a:t>
            </a:r>
          </a:p>
          <a:p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психологического отбора:</a:t>
            </a:r>
          </a:p>
          <a:p>
            <a:r>
              <a:rPr lang="ru-RU" sz="1400" b="1" dirty="0">
                <a:solidFill>
                  <a:srgbClr val="000000"/>
                </a:solidFill>
                <a:latin typeface="MyriadPro-Regular"/>
              </a:rPr>
              <a:t>получить первую, вторую или третью </a:t>
            </a:r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категорию пригодности </a:t>
            </a:r>
            <a:r>
              <a:rPr lang="ru-RU" sz="1400" b="1" dirty="0">
                <a:solidFill>
                  <a:srgbClr val="000000"/>
                </a:solidFill>
                <a:latin typeface="MyriadPro-Regular"/>
              </a:rPr>
              <a:t>для </a:t>
            </a:r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конкретной </a:t>
            </a:r>
            <a:r>
              <a:rPr lang="ru-RU" sz="1400" b="1" dirty="0">
                <a:solidFill>
                  <a:srgbClr val="000000"/>
                </a:solidFill>
                <a:latin typeface="MyriadPro-Regular"/>
              </a:rPr>
              <a:t>выбранной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специальности</a:t>
            </a:r>
          </a:p>
          <a:p>
            <a:endParaRPr lang="ru-RU" sz="7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005CAA"/>
                </a:solidFill>
                <a:latin typeface="MyriadPro-Bold"/>
              </a:rPr>
              <a:t>По образованию:</a:t>
            </a:r>
          </a:p>
          <a:p>
            <a:r>
              <a:rPr lang="ru-RU" sz="1400" b="1" dirty="0">
                <a:solidFill>
                  <a:srgbClr val="000000"/>
                </a:solidFill>
                <a:latin typeface="MyriadPro-Regular"/>
              </a:rPr>
              <a:t>не ниже основного общего (9 классов</a:t>
            </a:r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0048" y="131124"/>
            <a:ext cx="354915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5CAA"/>
                </a:solidFill>
                <a:latin typeface="MyriadPro-Bold"/>
              </a:rPr>
              <a:t>ТРЕБОВАНИЯ К КАНДИДАТАМ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38540" y="5428005"/>
            <a:ext cx="35098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отбывал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наказание в виде лишения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свободы</a:t>
            </a:r>
          </a:p>
          <a:p>
            <a:endParaRPr lang="ru-RU" sz="7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подвергался административному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наказанию за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потребление наркотических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или психотропных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веществ</a:t>
            </a:r>
          </a:p>
          <a:p>
            <a:endParaRPr lang="ru-RU" sz="7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в отношении него вынесен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обвинительный приговор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и назначено наказание,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ведется дознание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либо предварительное следствие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или уголовное дело передано в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суд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05421" y="4941889"/>
            <a:ext cx="354915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MyriadPro-Bold"/>
              </a:rPr>
              <a:t>ГРАЖДАНИН НЕ МОЖЕТ СЧИТАТЬСЯ КАНДИДАТОМ, ЕСЛИ: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046220" y="7099051"/>
            <a:ext cx="375301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MyriadPro-Bold"/>
              </a:rPr>
              <a:t>БОЛЕЕ ПОДРОБНО с информацией можно ознакомиться в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MyriadPro-Bold"/>
              </a:rPr>
              <a:t> </a:t>
            </a:r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ВОЕННОМ КОМИССАРИАТЕ (МУНИЦИПАЛЬНОГО ОБРАЗОВАНИЯ) 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MyriadPro-Bold"/>
              </a:rPr>
              <a:t>по месту прописки (жительства)</a:t>
            </a:r>
          </a:p>
        </p:txBody>
      </p:sp>
      <p:sp>
        <p:nvSpPr>
          <p:cNvPr id="24" name="Freeform 14"/>
          <p:cNvSpPr/>
          <p:nvPr/>
        </p:nvSpPr>
        <p:spPr>
          <a:xfrm>
            <a:off x="134322" y="508842"/>
            <a:ext cx="302229" cy="302229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72343" y="72777"/>
                </a:moveTo>
                <a:lnTo>
                  <a:pt x="177701" y="78135"/>
                </a:lnTo>
                <a:lnTo>
                  <a:pt x="91976" y="164306"/>
                </a:lnTo>
                <a:lnTo>
                  <a:pt x="86618" y="164306"/>
                </a:lnTo>
                <a:lnTo>
                  <a:pt x="43756" y="120997"/>
                </a:lnTo>
                <a:lnTo>
                  <a:pt x="49114" y="115193"/>
                </a:lnTo>
                <a:lnTo>
                  <a:pt x="89297" y="155823"/>
                </a:lnTo>
                <a:close/>
                <a:moveTo>
                  <a:pt x="114300" y="7144"/>
                </a:moveTo>
                <a:cubicBezTo>
                  <a:pt x="85130" y="7144"/>
                  <a:pt x="59829" y="17562"/>
                  <a:pt x="38398" y="38398"/>
                </a:cubicBezTo>
                <a:cubicBezTo>
                  <a:pt x="17562" y="59829"/>
                  <a:pt x="7144" y="85130"/>
                  <a:pt x="7144" y="114300"/>
                </a:cubicBezTo>
                <a:cubicBezTo>
                  <a:pt x="7144" y="143470"/>
                  <a:pt x="17562" y="168771"/>
                  <a:pt x="38398" y="190202"/>
                </a:cubicBezTo>
                <a:cubicBezTo>
                  <a:pt x="59829" y="211038"/>
                  <a:pt x="85130" y="221456"/>
                  <a:pt x="114300" y="221456"/>
                </a:cubicBezTo>
                <a:cubicBezTo>
                  <a:pt x="143471" y="221456"/>
                  <a:pt x="168771" y="211038"/>
                  <a:pt x="190203" y="190202"/>
                </a:cubicBezTo>
                <a:cubicBezTo>
                  <a:pt x="211039" y="168771"/>
                  <a:pt x="221456" y="143470"/>
                  <a:pt x="221456" y="114300"/>
                </a:cubicBezTo>
                <a:cubicBezTo>
                  <a:pt x="221456" y="85130"/>
                  <a:pt x="211039" y="59829"/>
                  <a:pt x="190203" y="38398"/>
                </a:cubicBezTo>
                <a:cubicBezTo>
                  <a:pt x="168771" y="17562"/>
                  <a:pt x="143471" y="7144"/>
                  <a:pt x="114300" y="7144"/>
                </a:cubicBezTo>
                <a:close/>
                <a:moveTo>
                  <a:pt x="114300" y="0"/>
                </a:moveTo>
                <a:cubicBezTo>
                  <a:pt x="145852" y="0"/>
                  <a:pt x="172790" y="11162"/>
                  <a:pt x="195114" y="33486"/>
                </a:cubicBezTo>
                <a:cubicBezTo>
                  <a:pt x="217438" y="55811"/>
                  <a:pt x="228600" y="82749"/>
                  <a:pt x="228600" y="114300"/>
                </a:cubicBezTo>
                <a:cubicBezTo>
                  <a:pt x="228600" y="145852"/>
                  <a:pt x="217438" y="172790"/>
                  <a:pt x="195114" y="195114"/>
                </a:cubicBezTo>
                <a:cubicBezTo>
                  <a:pt x="172790" y="217438"/>
                  <a:pt x="145852" y="228600"/>
                  <a:pt x="114300" y="228600"/>
                </a:cubicBezTo>
                <a:cubicBezTo>
                  <a:pt x="82749" y="228600"/>
                  <a:pt x="55811" y="217438"/>
                  <a:pt x="33487" y="195114"/>
                </a:cubicBezTo>
                <a:cubicBezTo>
                  <a:pt x="11162" y="172790"/>
                  <a:pt x="0" y="145852"/>
                  <a:pt x="0" y="114300"/>
                </a:cubicBezTo>
                <a:cubicBezTo>
                  <a:pt x="0" y="82749"/>
                  <a:pt x="11162" y="55811"/>
                  <a:pt x="33487" y="33486"/>
                </a:cubicBezTo>
                <a:cubicBezTo>
                  <a:pt x="55811" y="11162"/>
                  <a:pt x="82749" y="0"/>
                  <a:pt x="114300" y="0"/>
                </a:cubicBezTo>
                <a:close/>
              </a:path>
            </a:pathLst>
          </a:custGeom>
          <a:solidFill>
            <a:sysClr val="window" lastClr="FFFFFF"/>
          </a:solidFill>
          <a:ln w="19050">
            <a:solidFill>
              <a:srgbClr val="008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</a:endParaRPr>
          </a:p>
        </p:txBody>
      </p:sp>
      <p:sp>
        <p:nvSpPr>
          <p:cNvPr id="25" name="Freeform 14"/>
          <p:cNvSpPr/>
          <p:nvPr/>
        </p:nvSpPr>
        <p:spPr>
          <a:xfrm>
            <a:off x="134322" y="1541926"/>
            <a:ext cx="302229" cy="302229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72343" y="72777"/>
                </a:moveTo>
                <a:lnTo>
                  <a:pt x="177701" y="78135"/>
                </a:lnTo>
                <a:lnTo>
                  <a:pt x="91976" y="164306"/>
                </a:lnTo>
                <a:lnTo>
                  <a:pt x="86618" y="164306"/>
                </a:lnTo>
                <a:lnTo>
                  <a:pt x="43756" y="120997"/>
                </a:lnTo>
                <a:lnTo>
                  <a:pt x="49114" y="115193"/>
                </a:lnTo>
                <a:lnTo>
                  <a:pt x="89297" y="155823"/>
                </a:lnTo>
                <a:close/>
                <a:moveTo>
                  <a:pt x="114300" y="7144"/>
                </a:moveTo>
                <a:cubicBezTo>
                  <a:pt x="85130" y="7144"/>
                  <a:pt x="59829" y="17562"/>
                  <a:pt x="38398" y="38398"/>
                </a:cubicBezTo>
                <a:cubicBezTo>
                  <a:pt x="17562" y="59829"/>
                  <a:pt x="7144" y="85130"/>
                  <a:pt x="7144" y="114300"/>
                </a:cubicBezTo>
                <a:cubicBezTo>
                  <a:pt x="7144" y="143470"/>
                  <a:pt x="17562" y="168771"/>
                  <a:pt x="38398" y="190202"/>
                </a:cubicBezTo>
                <a:cubicBezTo>
                  <a:pt x="59829" y="211038"/>
                  <a:pt x="85130" y="221456"/>
                  <a:pt x="114300" y="221456"/>
                </a:cubicBezTo>
                <a:cubicBezTo>
                  <a:pt x="143471" y="221456"/>
                  <a:pt x="168771" y="211038"/>
                  <a:pt x="190203" y="190202"/>
                </a:cubicBezTo>
                <a:cubicBezTo>
                  <a:pt x="211039" y="168771"/>
                  <a:pt x="221456" y="143470"/>
                  <a:pt x="221456" y="114300"/>
                </a:cubicBezTo>
                <a:cubicBezTo>
                  <a:pt x="221456" y="85130"/>
                  <a:pt x="211039" y="59829"/>
                  <a:pt x="190203" y="38398"/>
                </a:cubicBezTo>
                <a:cubicBezTo>
                  <a:pt x="168771" y="17562"/>
                  <a:pt x="143471" y="7144"/>
                  <a:pt x="114300" y="7144"/>
                </a:cubicBezTo>
                <a:close/>
                <a:moveTo>
                  <a:pt x="114300" y="0"/>
                </a:moveTo>
                <a:cubicBezTo>
                  <a:pt x="145852" y="0"/>
                  <a:pt x="172790" y="11162"/>
                  <a:pt x="195114" y="33486"/>
                </a:cubicBezTo>
                <a:cubicBezTo>
                  <a:pt x="217438" y="55811"/>
                  <a:pt x="228600" y="82749"/>
                  <a:pt x="228600" y="114300"/>
                </a:cubicBezTo>
                <a:cubicBezTo>
                  <a:pt x="228600" y="145852"/>
                  <a:pt x="217438" y="172790"/>
                  <a:pt x="195114" y="195114"/>
                </a:cubicBezTo>
                <a:cubicBezTo>
                  <a:pt x="172790" y="217438"/>
                  <a:pt x="145852" y="228600"/>
                  <a:pt x="114300" y="228600"/>
                </a:cubicBezTo>
                <a:cubicBezTo>
                  <a:pt x="82749" y="228600"/>
                  <a:pt x="55811" y="217438"/>
                  <a:pt x="33487" y="195114"/>
                </a:cubicBezTo>
                <a:cubicBezTo>
                  <a:pt x="11162" y="172790"/>
                  <a:pt x="0" y="145852"/>
                  <a:pt x="0" y="114300"/>
                </a:cubicBezTo>
                <a:cubicBezTo>
                  <a:pt x="0" y="82749"/>
                  <a:pt x="11162" y="55811"/>
                  <a:pt x="33487" y="33486"/>
                </a:cubicBezTo>
                <a:cubicBezTo>
                  <a:pt x="55811" y="11162"/>
                  <a:pt x="82749" y="0"/>
                  <a:pt x="114300" y="0"/>
                </a:cubicBezTo>
                <a:close/>
              </a:path>
            </a:pathLst>
          </a:custGeom>
          <a:solidFill>
            <a:sysClr val="window" lastClr="FFFFFF"/>
          </a:solidFill>
          <a:ln w="19050">
            <a:solidFill>
              <a:srgbClr val="008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</a:endParaRPr>
          </a:p>
        </p:txBody>
      </p:sp>
      <p:sp>
        <p:nvSpPr>
          <p:cNvPr id="26" name="Freeform 14"/>
          <p:cNvSpPr/>
          <p:nvPr/>
        </p:nvSpPr>
        <p:spPr>
          <a:xfrm>
            <a:off x="134322" y="2743462"/>
            <a:ext cx="302229" cy="302229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72343" y="72777"/>
                </a:moveTo>
                <a:lnTo>
                  <a:pt x="177701" y="78135"/>
                </a:lnTo>
                <a:lnTo>
                  <a:pt x="91976" y="164306"/>
                </a:lnTo>
                <a:lnTo>
                  <a:pt x="86618" y="164306"/>
                </a:lnTo>
                <a:lnTo>
                  <a:pt x="43756" y="120997"/>
                </a:lnTo>
                <a:lnTo>
                  <a:pt x="49114" y="115193"/>
                </a:lnTo>
                <a:lnTo>
                  <a:pt x="89297" y="155823"/>
                </a:lnTo>
                <a:close/>
                <a:moveTo>
                  <a:pt x="114300" y="7144"/>
                </a:moveTo>
                <a:cubicBezTo>
                  <a:pt x="85130" y="7144"/>
                  <a:pt x="59829" y="17562"/>
                  <a:pt x="38398" y="38398"/>
                </a:cubicBezTo>
                <a:cubicBezTo>
                  <a:pt x="17562" y="59829"/>
                  <a:pt x="7144" y="85130"/>
                  <a:pt x="7144" y="114300"/>
                </a:cubicBezTo>
                <a:cubicBezTo>
                  <a:pt x="7144" y="143470"/>
                  <a:pt x="17562" y="168771"/>
                  <a:pt x="38398" y="190202"/>
                </a:cubicBezTo>
                <a:cubicBezTo>
                  <a:pt x="59829" y="211038"/>
                  <a:pt x="85130" y="221456"/>
                  <a:pt x="114300" y="221456"/>
                </a:cubicBezTo>
                <a:cubicBezTo>
                  <a:pt x="143471" y="221456"/>
                  <a:pt x="168771" y="211038"/>
                  <a:pt x="190203" y="190202"/>
                </a:cubicBezTo>
                <a:cubicBezTo>
                  <a:pt x="211039" y="168771"/>
                  <a:pt x="221456" y="143470"/>
                  <a:pt x="221456" y="114300"/>
                </a:cubicBezTo>
                <a:cubicBezTo>
                  <a:pt x="221456" y="85130"/>
                  <a:pt x="211039" y="59829"/>
                  <a:pt x="190203" y="38398"/>
                </a:cubicBezTo>
                <a:cubicBezTo>
                  <a:pt x="168771" y="17562"/>
                  <a:pt x="143471" y="7144"/>
                  <a:pt x="114300" y="7144"/>
                </a:cubicBezTo>
                <a:close/>
                <a:moveTo>
                  <a:pt x="114300" y="0"/>
                </a:moveTo>
                <a:cubicBezTo>
                  <a:pt x="145852" y="0"/>
                  <a:pt x="172790" y="11162"/>
                  <a:pt x="195114" y="33486"/>
                </a:cubicBezTo>
                <a:cubicBezTo>
                  <a:pt x="217438" y="55811"/>
                  <a:pt x="228600" y="82749"/>
                  <a:pt x="228600" y="114300"/>
                </a:cubicBezTo>
                <a:cubicBezTo>
                  <a:pt x="228600" y="145852"/>
                  <a:pt x="217438" y="172790"/>
                  <a:pt x="195114" y="195114"/>
                </a:cubicBezTo>
                <a:cubicBezTo>
                  <a:pt x="172790" y="217438"/>
                  <a:pt x="145852" y="228600"/>
                  <a:pt x="114300" y="228600"/>
                </a:cubicBezTo>
                <a:cubicBezTo>
                  <a:pt x="82749" y="228600"/>
                  <a:pt x="55811" y="217438"/>
                  <a:pt x="33487" y="195114"/>
                </a:cubicBezTo>
                <a:cubicBezTo>
                  <a:pt x="11162" y="172790"/>
                  <a:pt x="0" y="145852"/>
                  <a:pt x="0" y="114300"/>
                </a:cubicBezTo>
                <a:cubicBezTo>
                  <a:pt x="0" y="82749"/>
                  <a:pt x="11162" y="55811"/>
                  <a:pt x="33487" y="33486"/>
                </a:cubicBezTo>
                <a:cubicBezTo>
                  <a:pt x="55811" y="11162"/>
                  <a:pt x="82749" y="0"/>
                  <a:pt x="114300" y="0"/>
                </a:cubicBezTo>
                <a:close/>
              </a:path>
            </a:pathLst>
          </a:custGeom>
          <a:solidFill>
            <a:sysClr val="window" lastClr="FFFFFF"/>
          </a:solidFill>
          <a:ln w="19050">
            <a:solidFill>
              <a:srgbClr val="008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</a:endParaRPr>
          </a:p>
        </p:txBody>
      </p:sp>
      <p:sp>
        <p:nvSpPr>
          <p:cNvPr id="27" name="Freeform 14"/>
          <p:cNvSpPr/>
          <p:nvPr/>
        </p:nvSpPr>
        <p:spPr>
          <a:xfrm>
            <a:off x="134322" y="4327218"/>
            <a:ext cx="302229" cy="302229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72343" y="72777"/>
                </a:moveTo>
                <a:lnTo>
                  <a:pt x="177701" y="78135"/>
                </a:lnTo>
                <a:lnTo>
                  <a:pt x="91976" y="164306"/>
                </a:lnTo>
                <a:lnTo>
                  <a:pt x="86618" y="164306"/>
                </a:lnTo>
                <a:lnTo>
                  <a:pt x="43756" y="120997"/>
                </a:lnTo>
                <a:lnTo>
                  <a:pt x="49114" y="115193"/>
                </a:lnTo>
                <a:lnTo>
                  <a:pt x="89297" y="155823"/>
                </a:lnTo>
                <a:close/>
                <a:moveTo>
                  <a:pt x="114300" y="7144"/>
                </a:moveTo>
                <a:cubicBezTo>
                  <a:pt x="85130" y="7144"/>
                  <a:pt x="59829" y="17562"/>
                  <a:pt x="38398" y="38398"/>
                </a:cubicBezTo>
                <a:cubicBezTo>
                  <a:pt x="17562" y="59829"/>
                  <a:pt x="7144" y="85130"/>
                  <a:pt x="7144" y="114300"/>
                </a:cubicBezTo>
                <a:cubicBezTo>
                  <a:pt x="7144" y="143470"/>
                  <a:pt x="17562" y="168771"/>
                  <a:pt x="38398" y="190202"/>
                </a:cubicBezTo>
                <a:cubicBezTo>
                  <a:pt x="59829" y="211038"/>
                  <a:pt x="85130" y="221456"/>
                  <a:pt x="114300" y="221456"/>
                </a:cubicBezTo>
                <a:cubicBezTo>
                  <a:pt x="143471" y="221456"/>
                  <a:pt x="168771" y="211038"/>
                  <a:pt x="190203" y="190202"/>
                </a:cubicBezTo>
                <a:cubicBezTo>
                  <a:pt x="211039" y="168771"/>
                  <a:pt x="221456" y="143470"/>
                  <a:pt x="221456" y="114300"/>
                </a:cubicBezTo>
                <a:cubicBezTo>
                  <a:pt x="221456" y="85130"/>
                  <a:pt x="211039" y="59829"/>
                  <a:pt x="190203" y="38398"/>
                </a:cubicBezTo>
                <a:cubicBezTo>
                  <a:pt x="168771" y="17562"/>
                  <a:pt x="143471" y="7144"/>
                  <a:pt x="114300" y="7144"/>
                </a:cubicBezTo>
                <a:close/>
                <a:moveTo>
                  <a:pt x="114300" y="0"/>
                </a:moveTo>
                <a:cubicBezTo>
                  <a:pt x="145852" y="0"/>
                  <a:pt x="172790" y="11162"/>
                  <a:pt x="195114" y="33486"/>
                </a:cubicBezTo>
                <a:cubicBezTo>
                  <a:pt x="217438" y="55811"/>
                  <a:pt x="228600" y="82749"/>
                  <a:pt x="228600" y="114300"/>
                </a:cubicBezTo>
                <a:cubicBezTo>
                  <a:pt x="228600" y="145852"/>
                  <a:pt x="217438" y="172790"/>
                  <a:pt x="195114" y="195114"/>
                </a:cubicBezTo>
                <a:cubicBezTo>
                  <a:pt x="172790" y="217438"/>
                  <a:pt x="145852" y="228600"/>
                  <a:pt x="114300" y="228600"/>
                </a:cubicBezTo>
                <a:cubicBezTo>
                  <a:pt x="82749" y="228600"/>
                  <a:pt x="55811" y="217438"/>
                  <a:pt x="33487" y="195114"/>
                </a:cubicBezTo>
                <a:cubicBezTo>
                  <a:pt x="11162" y="172790"/>
                  <a:pt x="0" y="145852"/>
                  <a:pt x="0" y="114300"/>
                </a:cubicBezTo>
                <a:cubicBezTo>
                  <a:pt x="0" y="82749"/>
                  <a:pt x="11162" y="55811"/>
                  <a:pt x="33487" y="33486"/>
                </a:cubicBezTo>
                <a:cubicBezTo>
                  <a:pt x="55811" y="11162"/>
                  <a:pt x="82749" y="0"/>
                  <a:pt x="114300" y="0"/>
                </a:cubicBezTo>
                <a:close/>
              </a:path>
            </a:pathLst>
          </a:custGeom>
          <a:solidFill>
            <a:sysClr val="window" lastClr="FFFFFF"/>
          </a:solidFill>
          <a:ln w="19050">
            <a:solidFill>
              <a:srgbClr val="008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</a:endParaRPr>
          </a:p>
        </p:txBody>
      </p:sp>
      <p:sp>
        <p:nvSpPr>
          <p:cNvPr id="28" name="Freeform 46"/>
          <p:cNvSpPr/>
          <p:nvPr/>
        </p:nvSpPr>
        <p:spPr>
          <a:xfrm flipH="1">
            <a:off x="134322" y="5539216"/>
            <a:ext cx="302230" cy="30223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0728" y="153591"/>
                </a:moveTo>
                <a:lnTo>
                  <a:pt x="117872" y="153591"/>
                </a:lnTo>
                <a:lnTo>
                  <a:pt x="117872" y="167878"/>
                </a:lnTo>
                <a:lnTo>
                  <a:pt x="110728" y="167878"/>
                </a:lnTo>
                <a:close/>
                <a:moveTo>
                  <a:pt x="110728" y="60722"/>
                </a:moveTo>
                <a:lnTo>
                  <a:pt x="117872" y="60722"/>
                </a:lnTo>
                <a:lnTo>
                  <a:pt x="117872" y="139303"/>
                </a:lnTo>
                <a:lnTo>
                  <a:pt x="110728" y="139303"/>
                </a:lnTo>
                <a:close/>
                <a:moveTo>
                  <a:pt x="114300" y="7144"/>
                </a:moveTo>
                <a:cubicBezTo>
                  <a:pt x="85130" y="7144"/>
                  <a:pt x="59829" y="17562"/>
                  <a:pt x="38398" y="38398"/>
                </a:cubicBezTo>
                <a:cubicBezTo>
                  <a:pt x="17562" y="59829"/>
                  <a:pt x="7144" y="85130"/>
                  <a:pt x="7144" y="114300"/>
                </a:cubicBezTo>
                <a:cubicBezTo>
                  <a:pt x="7144" y="143470"/>
                  <a:pt x="17562" y="168771"/>
                  <a:pt x="38398" y="190202"/>
                </a:cubicBezTo>
                <a:cubicBezTo>
                  <a:pt x="59829" y="211038"/>
                  <a:pt x="85130" y="221456"/>
                  <a:pt x="114300" y="221456"/>
                </a:cubicBezTo>
                <a:cubicBezTo>
                  <a:pt x="143471" y="221456"/>
                  <a:pt x="168771" y="211038"/>
                  <a:pt x="190203" y="190202"/>
                </a:cubicBezTo>
                <a:cubicBezTo>
                  <a:pt x="211039" y="168771"/>
                  <a:pt x="221456" y="143470"/>
                  <a:pt x="221456" y="114300"/>
                </a:cubicBezTo>
                <a:cubicBezTo>
                  <a:pt x="221456" y="85130"/>
                  <a:pt x="211039" y="59829"/>
                  <a:pt x="190203" y="38398"/>
                </a:cubicBezTo>
                <a:cubicBezTo>
                  <a:pt x="168771" y="17562"/>
                  <a:pt x="143471" y="7144"/>
                  <a:pt x="114300" y="7144"/>
                </a:cubicBezTo>
                <a:close/>
                <a:moveTo>
                  <a:pt x="114300" y="0"/>
                </a:moveTo>
                <a:cubicBezTo>
                  <a:pt x="145852" y="0"/>
                  <a:pt x="172790" y="11162"/>
                  <a:pt x="195114" y="33486"/>
                </a:cubicBezTo>
                <a:cubicBezTo>
                  <a:pt x="217438" y="55811"/>
                  <a:pt x="228600" y="82749"/>
                  <a:pt x="228600" y="114300"/>
                </a:cubicBezTo>
                <a:cubicBezTo>
                  <a:pt x="228600" y="145852"/>
                  <a:pt x="217438" y="172790"/>
                  <a:pt x="195114" y="195114"/>
                </a:cubicBezTo>
                <a:cubicBezTo>
                  <a:pt x="172790" y="217438"/>
                  <a:pt x="145852" y="228600"/>
                  <a:pt x="114300" y="228600"/>
                </a:cubicBezTo>
                <a:cubicBezTo>
                  <a:pt x="82749" y="228600"/>
                  <a:pt x="55811" y="217438"/>
                  <a:pt x="33487" y="195114"/>
                </a:cubicBezTo>
                <a:cubicBezTo>
                  <a:pt x="11162" y="172790"/>
                  <a:pt x="0" y="145852"/>
                  <a:pt x="0" y="114300"/>
                </a:cubicBezTo>
                <a:cubicBezTo>
                  <a:pt x="0" y="82749"/>
                  <a:pt x="11162" y="55811"/>
                  <a:pt x="33487" y="33486"/>
                </a:cubicBezTo>
                <a:cubicBezTo>
                  <a:pt x="55811" y="11162"/>
                  <a:pt x="82749" y="0"/>
                  <a:pt x="114300" y="0"/>
                </a:cubicBez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29" name="Freeform 46"/>
          <p:cNvSpPr/>
          <p:nvPr/>
        </p:nvSpPr>
        <p:spPr>
          <a:xfrm flipH="1">
            <a:off x="134322" y="6075277"/>
            <a:ext cx="302230" cy="30223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0728" y="153591"/>
                </a:moveTo>
                <a:lnTo>
                  <a:pt x="117872" y="153591"/>
                </a:lnTo>
                <a:lnTo>
                  <a:pt x="117872" y="167878"/>
                </a:lnTo>
                <a:lnTo>
                  <a:pt x="110728" y="167878"/>
                </a:lnTo>
                <a:close/>
                <a:moveTo>
                  <a:pt x="110728" y="60722"/>
                </a:moveTo>
                <a:lnTo>
                  <a:pt x="117872" y="60722"/>
                </a:lnTo>
                <a:lnTo>
                  <a:pt x="117872" y="139303"/>
                </a:lnTo>
                <a:lnTo>
                  <a:pt x="110728" y="139303"/>
                </a:lnTo>
                <a:close/>
                <a:moveTo>
                  <a:pt x="114300" y="7144"/>
                </a:moveTo>
                <a:cubicBezTo>
                  <a:pt x="85130" y="7144"/>
                  <a:pt x="59829" y="17562"/>
                  <a:pt x="38398" y="38398"/>
                </a:cubicBezTo>
                <a:cubicBezTo>
                  <a:pt x="17562" y="59829"/>
                  <a:pt x="7144" y="85130"/>
                  <a:pt x="7144" y="114300"/>
                </a:cubicBezTo>
                <a:cubicBezTo>
                  <a:pt x="7144" y="143470"/>
                  <a:pt x="17562" y="168771"/>
                  <a:pt x="38398" y="190202"/>
                </a:cubicBezTo>
                <a:cubicBezTo>
                  <a:pt x="59829" y="211038"/>
                  <a:pt x="85130" y="221456"/>
                  <a:pt x="114300" y="221456"/>
                </a:cubicBezTo>
                <a:cubicBezTo>
                  <a:pt x="143471" y="221456"/>
                  <a:pt x="168771" y="211038"/>
                  <a:pt x="190203" y="190202"/>
                </a:cubicBezTo>
                <a:cubicBezTo>
                  <a:pt x="211039" y="168771"/>
                  <a:pt x="221456" y="143470"/>
                  <a:pt x="221456" y="114300"/>
                </a:cubicBezTo>
                <a:cubicBezTo>
                  <a:pt x="221456" y="85130"/>
                  <a:pt x="211039" y="59829"/>
                  <a:pt x="190203" y="38398"/>
                </a:cubicBezTo>
                <a:cubicBezTo>
                  <a:pt x="168771" y="17562"/>
                  <a:pt x="143471" y="7144"/>
                  <a:pt x="114300" y="7144"/>
                </a:cubicBezTo>
                <a:close/>
                <a:moveTo>
                  <a:pt x="114300" y="0"/>
                </a:moveTo>
                <a:cubicBezTo>
                  <a:pt x="145852" y="0"/>
                  <a:pt x="172790" y="11162"/>
                  <a:pt x="195114" y="33486"/>
                </a:cubicBezTo>
                <a:cubicBezTo>
                  <a:pt x="217438" y="55811"/>
                  <a:pt x="228600" y="82749"/>
                  <a:pt x="228600" y="114300"/>
                </a:cubicBezTo>
                <a:cubicBezTo>
                  <a:pt x="228600" y="145852"/>
                  <a:pt x="217438" y="172790"/>
                  <a:pt x="195114" y="195114"/>
                </a:cubicBezTo>
                <a:cubicBezTo>
                  <a:pt x="172790" y="217438"/>
                  <a:pt x="145852" y="228600"/>
                  <a:pt x="114300" y="228600"/>
                </a:cubicBezTo>
                <a:cubicBezTo>
                  <a:pt x="82749" y="228600"/>
                  <a:pt x="55811" y="217438"/>
                  <a:pt x="33487" y="195114"/>
                </a:cubicBezTo>
                <a:cubicBezTo>
                  <a:pt x="11162" y="172790"/>
                  <a:pt x="0" y="145852"/>
                  <a:pt x="0" y="114300"/>
                </a:cubicBezTo>
                <a:cubicBezTo>
                  <a:pt x="0" y="82749"/>
                  <a:pt x="11162" y="55811"/>
                  <a:pt x="33487" y="33486"/>
                </a:cubicBezTo>
                <a:cubicBezTo>
                  <a:pt x="55811" y="11162"/>
                  <a:pt x="82749" y="0"/>
                  <a:pt x="114300" y="0"/>
                </a:cubicBez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30" name="Freeform 46"/>
          <p:cNvSpPr/>
          <p:nvPr/>
        </p:nvSpPr>
        <p:spPr>
          <a:xfrm flipH="1">
            <a:off x="134322" y="7012880"/>
            <a:ext cx="302230" cy="30223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0728" y="153591"/>
                </a:moveTo>
                <a:lnTo>
                  <a:pt x="117872" y="153591"/>
                </a:lnTo>
                <a:lnTo>
                  <a:pt x="117872" y="167878"/>
                </a:lnTo>
                <a:lnTo>
                  <a:pt x="110728" y="167878"/>
                </a:lnTo>
                <a:close/>
                <a:moveTo>
                  <a:pt x="110728" y="60722"/>
                </a:moveTo>
                <a:lnTo>
                  <a:pt x="117872" y="60722"/>
                </a:lnTo>
                <a:lnTo>
                  <a:pt x="117872" y="139303"/>
                </a:lnTo>
                <a:lnTo>
                  <a:pt x="110728" y="139303"/>
                </a:lnTo>
                <a:close/>
                <a:moveTo>
                  <a:pt x="114300" y="7144"/>
                </a:moveTo>
                <a:cubicBezTo>
                  <a:pt x="85130" y="7144"/>
                  <a:pt x="59829" y="17562"/>
                  <a:pt x="38398" y="38398"/>
                </a:cubicBezTo>
                <a:cubicBezTo>
                  <a:pt x="17562" y="59829"/>
                  <a:pt x="7144" y="85130"/>
                  <a:pt x="7144" y="114300"/>
                </a:cubicBezTo>
                <a:cubicBezTo>
                  <a:pt x="7144" y="143470"/>
                  <a:pt x="17562" y="168771"/>
                  <a:pt x="38398" y="190202"/>
                </a:cubicBezTo>
                <a:cubicBezTo>
                  <a:pt x="59829" y="211038"/>
                  <a:pt x="85130" y="221456"/>
                  <a:pt x="114300" y="221456"/>
                </a:cubicBezTo>
                <a:cubicBezTo>
                  <a:pt x="143471" y="221456"/>
                  <a:pt x="168771" y="211038"/>
                  <a:pt x="190203" y="190202"/>
                </a:cubicBezTo>
                <a:cubicBezTo>
                  <a:pt x="211039" y="168771"/>
                  <a:pt x="221456" y="143470"/>
                  <a:pt x="221456" y="114300"/>
                </a:cubicBezTo>
                <a:cubicBezTo>
                  <a:pt x="221456" y="85130"/>
                  <a:pt x="211039" y="59829"/>
                  <a:pt x="190203" y="38398"/>
                </a:cubicBezTo>
                <a:cubicBezTo>
                  <a:pt x="168771" y="17562"/>
                  <a:pt x="143471" y="7144"/>
                  <a:pt x="114300" y="7144"/>
                </a:cubicBezTo>
                <a:close/>
                <a:moveTo>
                  <a:pt x="114300" y="0"/>
                </a:moveTo>
                <a:cubicBezTo>
                  <a:pt x="145852" y="0"/>
                  <a:pt x="172790" y="11162"/>
                  <a:pt x="195114" y="33486"/>
                </a:cubicBezTo>
                <a:cubicBezTo>
                  <a:pt x="217438" y="55811"/>
                  <a:pt x="228600" y="82749"/>
                  <a:pt x="228600" y="114300"/>
                </a:cubicBezTo>
                <a:cubicBezTo>
                  <a:pt x="228600" y="145852"/>
                  <a:pt x="217438" y="172790"/>
                  <a:pt x="195114" y="195114"/>
                </a:cubicBezTo>
                <a:cubicBezTo>
                  <a:pt x="172790" y="217438"/>
                  <a:pt x="145852" y="228600"/>
                  <a:pt x="114300" y="228600"/>
                </a:cubicBezTo>
                <a:cubicBezTo>
                  <a:pt x="82749" y="228600"/>
                  <a:pt x="55811" y="217438"/>
                  <a:pt x="33487" y="195114"/>
                </a:cubicBezTo>
                <a:cubicBezTo>
                  <a:pt x="11162" y="172790"/>
                  <a:pt x="0" y="145852"/>
                  <a:pt x="0" y="114300"/>
                </a:cubicBezTo>
                <a:cubicBezTo>
                  <a:pt x="0" y="82749"/>
                  <a:pt x="11162" y="55811"/>
                  <a:pt x="33487" y="33486"/>
                </a:cubicBezTo>
                <a:cubicBezTo>
                  <a:pt x="55811" y="11162"/>
                  <a:pt x="82749" y="0"/>
                  <a:pt x="114300" y="0"/>
                </a:cubicBez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776607" y="611915"/>
            <a:ext cx="308653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Военный комиссариат Ярославской области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801285" y="6727403"/>
            <a:ext cx="302484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КОМАНДА ВЕЖЛИВЫХ ЛЮДЕЙ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573177" y="7815297"/>
            <a:ext cx="302484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НАСТОЯЩИЕ ПАТРИОТЫ</a:t>
            </a:r>
            <a:endParaRPr lang="ru-RU" b="1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198620" y="7251451"/>
            <a:ext cx="375301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MyriadPro-Bold"/>
              </a:rPr>
              <a:t>БОЛЕЕ ПОДРОБНО с информацией можно ознакомиться в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MyriadPro-Bold"/>
              </a:rPr>
              <a:t> </a:t>
            </a:r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ВОЕННОМ КОМИССАРИАТЕ (МУНИЦИПАЛЬНОГО ОБРАЗОВАНИЯ) 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MyriadPro-Bold"/>
              </a:rPr>
              <a:t>по месту прописки (жительства)</a:t>
            </a:r>
          </a:p>
        </p:txBody>
      </p:sp>
    </p:spTree>
    <p:extLst>
      <p:ext uri="{BB962C8B-B14F-4D97-AF65-F5344CB8AC3E}">
        <p14:creationId xmlns:p14="http://schemas.microsoft.com/office/powerpoint/2010/main" xmlns="" val="342898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Рисунок 59"/>
          <p:cNvPicPr preferRelativeResize="0"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78"/>
          <a:stretch/>
        </p:blipFill>
        <p:spPr>
          <a:xfrm>
            <a:off x="-369" y="200"/>
            <a:ext cx="11880000" cy="8280000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6340" y="3232561"/>
            <a:ext cx="1110766" cy="41737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8460" y="6092370"/>
            <a:ext cx="1464578" cy="2158895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3071" y="6731943"/>
            <a:ext cx="1057750" cy="1361514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8411" y="508269"/>
            <a:ext cx="1211334" cy="2270573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5352" y="1499058"/>
            <a:ext cx="1306118" cy="1294907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6340" y="294308"/>
            <a:ext cx="887242" cy="120879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3960000" cy="82804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60000" y="0"/>
            <a:ext cx="3960000" cy="82804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919263" y="0"/>
            <a:ext cx="3960000" cy="82804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ru-RU" sz="1400" dirty="0" smtClean="0">
              <a:solidFill>
                <a:srgbClr val="000000"/>
              </a:solidFill>
              <a:latin typeface="MyriadPro-Regular"/>
            </a:endParaRPr>
          </a:p>
          <a:p>
            <a:pPr lvl="0"/>
            <a:endParaRPr lang="ru-RU" sz="1400" dirty="0" smtClean="0">
              <a:solidFill>
                <a:srgbClr val="000000"/>
              </a:solidFill>
              <a:latin typeface="MyriadPro-Regular"/>
            </a:endParaRPr>
          </a:p>
          <a:p>
            <a:pPr lvl="0"/>
            <a:endParaRPr lang="ru-RU" sz="1400" dirty="0" smtClean="0">
              <a:solidFill>
                <a:srgbClr val="000000"/>
              </a:solidFill>
              <a:latin typeface="MyriadPro-Regular"/>
            </a:endParaRPr>
          </a:p>
          <a:p>
            <a:pPr lvl="0"/>
            <a:endParaRPr lang="ru-RU" sz="1400" dirty="0" smtClean="0">
              <a:solidFill>
                <a:srgbClr val="000000"/>
              </a:solidFill>
              <a:latin typeface="MyriadPro-Regular"/>
            </a:endParaRPr>
          </a:p>
          <a:p>
            <a:pPr lvl="0"/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Срок контракта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– первый контракт  на </a:t>
            </a:r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3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 года, следующие от </a:t>
            </a:r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3-х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 </a:t>
            </a:r>
            <a:r>
              <a:rPr lang="ru-RU" sz="1400" smtClean="0">
                <a:solidFill>
                  <a:srgbClr val="000000"/>
                </a:solidFill>
                <a:latin typeface="MyriadPro-Regular"/>
              </a:rPr>
              <a:t>до </a:t>
            </a:r>
            <a:r>
              <a:rPr lang="ru-RU" sz="1400" b="1" smtClean="0">
                <a:solidFill>
                  <a:srgbClr val="000000"/>
                </a:solidFill>
                <a:latin typeface="MyriadPro-Regular"/>
              </a:rPr>
              <a:t>5-ти</a:t>
            </a:r>
            <a:r>
              <a:rPr lang="ru-RU" sz="1400" smtClean="0">
                <a:solidFill>
                  <a:srgbClr val="000000"/>
                </a:solidFill>
                <a:latin typeface="MyriadPro-Regular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лет </a:t>
            </a:r>
          </a:p>
          <a:p>
            <a:pPr lvl="0"/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Служба в резерве:</a:t>
            </a:r>
          </a:p>
          <a:p>
            <a:pPr lvl="0"/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в мирное время: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военные сборы (тренировочные занятия);</a:t>
            </a:r>
          </a:p>
          <a:p>
            <a:pPr lvl="0"/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в военное время: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 решение задач по прямому предназначению</a:t>
            </a:r>
          </a:p>
          <a:p>
            <a:pPr lvl="0"/>
            <a:endParaRPr lang="ru-RU" sz="1400" dirty="0" smtClean="0">
              <a:solidFill>
                <a:srgbClr val="000000"/>
              </a:solidFill>
              <a:latin typeface="MyriadPro-Regular"/>
            </a:endParaRPr>
          </a:p>
          <a:p>
            <a:pPr algn="ctr"/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ПРОГРАММА ОБУЧЕНИЯ ПО </a:t>
            </a:r>
          </a:p>
          <a:p>
            <a:pPr algn="ctr"/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ВОЕННО-УЧЕТНЫМ СПЕЦИАЛЬНОСТЯМ</a:t>
            </a:r>
          </a:p>
          <a:p>
            <a:pPr algn="ctr"/>
            <a:endParaRPr lang="ru-RU" sz="700" b="1" dirty="0" smtClean="0">
              <a:solidFill>
                <a:srgbClr val="E4000F"/>
              </a:solidFill>
              <a:latin typeface="MyriadPro-Bold"/>
            </a:endParaRP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Теоретический курс занятий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Занятия на тренажерах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Курс практического вождения на технике (танк, БМП, БТР)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Курс экстремального вождения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Выполнение практических стрельб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из стрелкового оружия, танка ,БМП, БТР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Участие в военных парадах</a:t>
            </a:r>
          </a:p>
          <a:p>
            <a:pPr lvl="0"/>
            <a:endParaRPr lang="ru-RU" sz="1400" dirty="0">
              <a:solidFill>
                <a:srgbClr val="000000"/>
              </a:solidFill>
              <a:latin typeface="MyriadPro-Regular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4684" y="131124"/>
            <a:ext cx="354915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5CAA"/>
                </a:solidFill>
                <a:latin typeface="MyriadPro-Bold"/>
              </a:rPr>
              <a:t>СОЦИАЛЬНЫЕ ГАРАНТИИ</a:t>
            </a:r>
          </a:p>
          <a:p>
            <a:pPr algn="ctr"/>
            <a:r>
              <a:rPr lang="ru-RU" sz="1600" b="1" dirty="0" smtClean="0">
                <a:solidFill>
                  <a:srgbClr val="005CAA"/>
                </a:solidFill>
                <a:latin typeface="MyriadPro-Bold"/>
              </a:rPr>
              <a:t>И ЛЬГОТЫ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0048" y="131124"/>
            <a:ext cx="354915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5CAA"/>
                </a:solidFill>
                <a:latin typeface="MyriadPro-Bold"/>
              </a:rPr>
              <a:t>СОЦИАЛЬНЫЕ ГАРАНТИИ</a:t>
            </a:r>
          </a:p>
          <a:p>
            <a:pPr algn="ctr"/>
            <a:r>
              <a:rPr lang="ru-RU" sz="1600" b="1" dirty="0" smtClean="0">
                <a:solidFill>
                  <a:srgbClr val="005CAA"/>
                </a:solidFill>
                <a:latin typeface="MyriadPro-Bold"/>
              </a:rPr>
              <a:t>И ЛЬГОТЫ 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55208" y="982186"/>
            <a:ext cx="3484244" cy="73250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b="1" dirty="0">
                <a:solidFill>
                  <a:srgbClr val="E4000F"/>
                </a:solidFill>
                <a:latin typeface="MyriadPro-Bold"/>
              </a:rPr>
              <a:t>ДЕНЕЖНОЕ </a:t>
            </a:r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ДОВОЛЬСТВИЕ</a:t>
            </a:r>
            <a:endParaRPr lang="ru-RU" sz="1400" b="1" dirty="0">
              <a:solidFill>
                <a:srgbClr val="E4000F"/>
              </a:solidFill>
              <a:latin typeface="MyriadPro-Bold"/>
            </a:endParaRPr>
          </a:p>
          <a:p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ЕЖЕМЕСЯЧНЫЕ ВЫПЛАТЫ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офицер – до </a:t>
            </a:r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10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тыс.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 руб.;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сержанты, солдаты – до </a:t>
            </a:r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5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тыс.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 руб. 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ЕДИНОВРЕМЕННЫЕ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за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пребывания на военных сборах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: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офицер – </a:t>
            </a:r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от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30 до 75 тыс.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 рублей;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сержанты, солдаты – </a:t>
            </a:r>
            <a:r>
              <a:rPr lang="ru-RU" sz="1400" b="1" dirty="0" smtClean="0">
                <a:solidFill>
                  <a:srgbClr val="000000"/>
                </a:solidFill>
                <a:latin typeface="MyriadPro-Regular"/>
              </a:rPr>
              <a:t>от 10 до 25 тыс.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 руб. (в зависимости от региона)</a:t>
            </a:r>
          </a:p>
          <a:p>
            <a:endParaRPr lang="ru-RU" sz="1400" dirty="0" smtClean="0"/>
          </a:p>
          <a:p>
            <a:r>
              <a:rPr lang="ru-RU" sz="1400" b="1" dirty="0">
                <a:solidFill>
                  <a:srgbClr val="E4000F"/>
                </a:solidFill>
                <a:latin typeface="MyriadPro-Bold"/>
              </a:rPr>
              <a:t>МЕДИЦИНСКОЕ </a:t>
            </a:r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ОБЕСПЕЧЕНИЕ</a:t>
            </a:r>
            <a:endParaRPr lang="ru-RU" sz="1400" b="1" dirty="0">
              <a:solidFill>
                <a:srgbClr val="E4000F"/>
              </a:solidFill>
              <a:latin typeface="MyriadPro-Bold"/>
            </a:endParaRP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ежегодное бесплатное обследование,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лечение, обеспечение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лекарствами</a:t>
            </a: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E4000F"/>
                </a:solidFill>
                <a:latin typeface="MyriadPro-Bold"/>
              </a:rPr>
              <a:t>ПРОДОВОЛЬСТВЕННОЕ </a:t>
            </a:r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ОБЕСПЕЧЕНИЕ</a:t>
            </a:r>
            <a:endParaRPr lang="ru-RU" sz="1400" b="1" dirty="0">
              <a:solidFill>
                <a:srgbClr val="E4000F"/>
              </a:solidFill>
              <a:latin typeface="MyriadPro-Bold"/>
            </a:endParaRP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бесплатное трехразовое питание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по месту военной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службы, проведения военных сборов</a:t>
            </a: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E4000F"/>
                </a:solidFill>
                <a:latin typeface="MyriadPro-Bold"/>
              </a:rPr>
              <a:t>ОБЯЗАТЕЛЬНОЕ ГОСУДАРСТВЕННОЕ</a:t>
            </a:r>
          </a:p>
          <a:p>
            <a:r>
              <a:rPr lang="ru-RU" sz="1400" b="1" dirty="0">
                <a:solidFill>
                  <a:srgbClr val="E4000F"/>
                </a:solidFill>
                <a:latin typeface="MyriadPro-Bold"/>
              </a:rPr>
              <a:t>СТРАХОВАНИЕ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жизни и здоровья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за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счет средств федерального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бюджета</a:t>
            </a: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E4000F"/>
                </a:solidFill>
                <a:latin typeface="MyriadPro-Bold"/>
              </a:rPr>
              <a:t>ВЕЩЕВОЕ </a:t>
            </a:r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ОБЕСПЕЧЕНИЕ</a:t>
            </a:r>
            <a:endParaRPr lang="ru-RU" sz="1400" b="1" dirty="0">
              <a:solidFill>
                <a:srgbClr val="E4000F"/>
              </a:solidFill>
              <a:latin typeface="MyriadPro-Bold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бесплатное обеспечение обмундированием на весь период службы в резерве</a:t>
            </a: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b="1" dirty="0">
                <a:solidFill>
                  <a:srgbClr val="E4000F"/>
                </a:solidFill>
                <a:latin typeface="MyriadPro-Bold"/>
              </a:rPr>
              <a:t>ПРОЕЗД РАЗЛИЧНЫМИ ВИДАМИ ТРАНСПОРТА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бесплатный проезд к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месту проведения военных сборов и обратно</a:t>
            </a:r>
            <a:endParaRPr lang="ru-RU" sz="1400" dirty="0">
              <a:solidFill>
                <a:srgbClr val="000000"/>
              </a:solidFill>
              <a:latin typeface="MyriadPro-Regular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413564" y="898705"/>
            <a:ext cx="3484244" cy="71250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ЖИЛИЩНОЕ ОБЕСПЕЧЕНИЕ</a:t>
            </a:r>
          </a:p>
          <a:p>
            <a:r>
              <a:rPr lang="ru-RU" sz="1400" dirty="0">
                <a:solidFill>
                  <a:srgbClr val="000000"/>
                </a:solidFill>
                <a:latin typeface="MyriadPro-Regular"/>
              </a:rPr>
              <a:t>денежная компенсация за найм жилых </a:t>
            </a:r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помещений в </a:t>
            </a:r>
            <a:r>
              <a:rPr lang="ru-RU" sz="1400" dirty="0">
                <a:solidFill>
                  <a:srgbClr val="000000"/>
                </a:solidFill>
                <a:latin typeface="MyriadPro-Regular"/>
              </a:rPr>
              <a:t>ходе тренировочных занятий и военных сборов</a:t>
            </a:r>
          </a:p>
          <a:p>
            <a:endParaRPr lang="ru-RU" sz="500" b="1" dirty="0">
              <a:solidFill>
                <a:srgbClr val="E4000F"/>
              </a:solidFill>
              <a:latin typeface="MyriadPro-Bold"/>
            </a:endParaRPr>
          </a:p>
          <a:p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ДОПОЛНИТЕЛЬНЫЕ </a:t>
            </a:r>
            <a:r>
              <a:rPr lang="ru-RU" sz="1400" b="1" dirty="0">
                <a:solidFill>
                  <a:srgbClr val="E4000F"/>
                </a:solidFill>
                <a:latin typeface="MyriadPro-Bold"/>
              </a:rPr>
              <a:t>ЛЬГОТЫ, </a:t>
            </a:r>
            <a:r>
              <a:rPr lang="ru-RU" sz="1400" b="1" dirty="0" smtClean="0">
                <a:solidFill>
                  <a:srgbClr val="E4000F"/>
                </a:solidFill>
                <a:latin typeface="MyriadPro-Bold"/>
              </a:rPr>
              <a:t>ГАРАНТИИ И КОМПЕНСАЦИИ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при выполнении задач в условиях чрезвычайного положения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и при вооруженных конфликтах</a:t>
            </a:r>
          </a:p>
          <a:p>
            <a:endParaRPr lang="ru-RU" sz="4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сохраняется рабочее место, заработная плата</a:t>
            </a:r>
          </a:p>
          <a:p>
            <a:endParaRPr lang="ru-RU" sz="5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MyriadPro-Regular"/>
              </a:rPr>
              <a:t>предприятию компенсируется финансовые затраты, центрам занятости населения – выплаты по пособиям по безработице</a:t>
            </a:r>
          </a:p>
          <a:p>
            <a:endParaRPr lang="ru-RU" sz="1400" dirty="0">
              <a:solidFill>
                <a:srgbClr val="000000"/>
              </a:solidFill>
              <a:latin typeface="MyriadPro-Regular"/>
            </a:endParaRPr>
          </a:p>
          <a:p>
            <a:pPr algn="ctr"/>
            <a:r>
              <a:rPr lang="ru-RU" sz="1500" b="1" dirty="0" smtClean="0">
                <a:solidFill>
                  <a:srgbClr val="E4000F"/>
                </a:solidFill>
                <a:latin typeface="MyriadPro-Bold"/>
              </a:rPr>
              <a:t>ПЯТЬ </a:t>
            </a:r>
            <a:r>
              <a:rPr lang="ru-RU" sz="1500" b="1" dirty="0">
                <a:solidFill>
                  <a:srgbClr val="E4000F"/>
                </a:solidFill>
                <a:latin typeface="MyriadPro-Bold"/>
              </a:rPr>
              <a:t>ШАГОВ </a:t>
            </a:r>
            <a:r>
              <a:rPr lang="ru-RU" sz="1500" b="1" dirty="0" smtClean="0">
                <a:solidFill>
                  <a:srgbClr val="E4000F"/>
                </a:solidFill>
                <a:latin typeface="MyriadPro-Bold"/>
              </a:rPr>
              <a:t>К ПОСТУПЛЕНИЮ</a:t>
            </a:r>
          </a:p>
          <a:p>
            <a:pPr algn="ctr"/>
            <a:r>
              <a:rPr lang="ru-RU" sz="1500" b="1" dirty="0" smtClean="0">
                <a:solidFill>
                  <a:srgbClr val="E4000F"/>
                </a:solidFill>
                <a:latin typeface="MyriadPro-Bold"/>
              </a:rPr>
              <a:t>НА СЛУЖБУ В РЕЗЕРВЕ</a:t>
            </a:r>
          </a:p>
          <a:p>
            <a:r>
              <a:rPr lang="ru-RU" sz="1500" b="1" dirty="0">
                <a:solidFill>
                  <a:srgbClr val="005CAA"/>
                </a:solidFill>
                <a:latin typeface="MyriadPro-Bold"/>
              </a:rPr>
              <a:t>1.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Обратиться в военный комиссариат по </a:t>
            </a:r>
            <a:r>
              <a:rPr lang="ru-RU" sz="1500" dirty="0">
                <a:solidFill>
                  <a:srgbClr val="000000"/>
                </a:solidFill>
                <a:latin typeface="MyriadPro-Regular"/>
              </a:rPr>
              <a:t>месту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жительства (регистрации)</a:t>
            </a:r>
          </a:p>
          <a:p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и </a:t>
            </a:r>
            <a:r>
              <a:rPr lang="ru-RU" sz="1500" dirty="0">
                <a:solidFill>
                  <a:srgbClr val="000000"/>
                </a:solidFill>
                <a:latin typeface="MyriadPro-Regular"/>
              </a:rPr>
              <a:t>подать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заявление о приеме на службу в резерве</a:t>
            </a:r>
            <a:endParaRPr lang="ru-RU" sz="15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500" b="1" dirty="0" smtClean="0">
                <a:solidFill>
                  <a:srgbClr val="005CAA"/>
                </a:solidFill>
                <a:latin typeface="MyriadPro-Bold"/>
              </a:rPr>
              <a:t>2</a:t>
            </a:r>
            <a:r>
              <a:rPr lang="ru-RU" sz="1500" b="1" dirty="0">
                <a:solidFill>
                  <a:srgbClr val="005CAA"/>
                </a:solidFill>
                <a:latin typeface="MyriadPro-Bold"/>
              </a:rPr>
              <a:t>.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Выполнить </a:t>
            </a:r>
            <a:r>
              <a:rPr lang="ru-RU" sz="1500" dirty="0">
                <a:solidFill>
                  <a:srgbClr val="000000"/>
                </a:solidFill>
                <a:latin typeface="MyriadPro-Regular"/>
              </a:rPr>
              <a:t>тесты на профессиональную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пригодность</a:t>
            </a:r>
          </a:p>
          <a:p>
            <a:r>
              <a:rPr lang="ru-RU" sz="1500" b="1" dirty="0" smtClean="0">
                <a:solidFill>
                  <a:srgbClr val="005CAA"/>
                </a:solidFill>
                <a:latin typeface="MyriadPro-Bold"/>
              </a:rPr>
              <a:t>3</a:t>
            </a:r>
            <a:r>
              <a:rPr lang="ru-RU" sz="1500" b="1" dirty="0">
                <a:solidFill>
                  <a:srgbClr val="005CAA"/>
                </a:solidFill>
                <a:latin typeface="MyriadPro-Bold"/>
              </a:rPr>
              <a:t>.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Пройти </a:t>
            </a:r>
            <a:r>
              <a:rPr lang="ru-RU" sz="1500" dirty="0">
                <a:solidFill>
                  <a:srgbClr val="000000"/>
                </a:solidFill>
                <a:latin typeface="MyriadPro-Regular"/>
              </a:rPr>
              <a:t>медицинскую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комиссию</a:t>
            </a:r>
          </a:p>
          <a:p>
            <a:r>
              <a:rPr lang="ru-RU" sz="1500" b="1" dirty="0" smtClean="0">
                <a:solidFill>
                  <a:srgbClr val="005CAA"/>
                </a:solidFill>
                <a:latin typeface="MyriadPro-Bold"/>
              </a:rPr>
              <a:t>4</a:t>
            </a:r>
            <a:r>
              <a:rPr lang="ru-RU" sz="1500" b="1" dirty="0">
                <a:solidFill>
                  <a:srgbClr val="005CAA"/>
                </a:solidFill>
                <a:latin typeface="MyriadPro-Bold"/>
              </a:rPr>
              <a:t>.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Сдать </a:t>
            </a:r>
            <a:r>
              <a:rPr lang="ru-RU" sz="1500" dirty="0">
                <a:solidFill>
                  <a:srgbClr val="000000"/>
                </a:solidFill>
                <a:latin typeface="MyriadPro-Regular"/>
              </a:rPr>
              <a:t>нормативы по физической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подготовке</a:t>
            </a:r>
            <a:endParaRPr lang="ru-RU" sz="1500" dirty="0">
              <a:solidFill>
                <a:srgbClr val="000000"/>
              </a:solidFill>
              <a:latin typeface="MyriadPro-Regular"/>
            </a:endParaRPr>
          </a:p>
          <a:p>
            <a:r>
              <a:rPr lang="ru-RU" sz="1500" b="1" dirty="0" smtClean="0">
                <a:solidFill>
                  <a:srgbClr val="005CAA"/>
                </a:solidFill>
                <a:latin typeface="MyriadPro-Bold"/>
              </a:rPr>
              <a:t>5</a:t>
            </a:r>
            <a:r>
              <a:rPr lang="ru-RU" sz="1500" b="1" dirty="0">
                <a:solidFill>
                  <a:srgbClr val="005CAA"/>
                </a:solidFill>
                <a:latin typeface="MyriadPro-Bold"/>
              </a:rPr>
              <a:t>.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Получить </a:t>
            </a:r>
            <a:r>
              <a:rPr lang="ru-RU" sz="1500" dirty="0">
                <a:solidFill>
                  <a:srgbClr val="000000"/>
                </a:solidFill>
                <a:latin typeface="MyriadPro-Regular"/>
              </a:rPr>
              <a:t>в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военном комиссариате (муниципального образования) предписание</a:t>
            </a:r>
            <a:r>
              <a:rPr lang="ru-RU" sz="1500" dirty="0">
                <a:solidFill>
                  <a:srgbClr val="000000"/>
                </a:solidFill>
                <a:latin typeface="MyriadPro-Regular"/>
              </a:rPr>
              <a:t>,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прибыть в </a:t>
            </a:r>
            <a:r>
              <a:rPr lang="ru-RU" sz="1500" dirty="0">
                <a:solidFill>
                  <a:srgbClr val="000000"/>
                </a:solidFill>
                <a:latin typeface="MyriadPro-Regular"/>
              </a:rPr>
              <a:t>воинскую часть и заключить </a:t>
            </a:r>
            <a:r>
              <a:rPr lang="ru-RU" sz="1500" dirty="0" smtClean="0">
                <a:solidFill>
                  <a:srgbClr val="000000"/>
                </a:solidFill>
                <a:latin typeface="MyriadPro-Regular"/>
              </a:rPr>
              <a:t>контракт</a:t>
            </a:r>
            <a:endParaRPr lang="ru-RU" sz="1500" dirty="0">
              <a:solidFill>
                <a:srgbClr val="000000"/>
              </a:solidFill>
              <a:latin typeface="MyriadPro-Regular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919264" y="7267195"/>
            <a:ext cx="39321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Pro-Bold"/>
              </a:rPr>
              <a:t>Более подробную информацию можно получить в военном комиссариате муниципального образования  по месту учета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Pro-Bold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Pro-Bold"/>
              </a:rPr>
              <a:t>(проживания)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9"/>
          <a:srcRect l="9017" r="10695" b="7077"/>
          <a:stretch/>
        </p:blipFill>
        <p:spPr>
          <a:xfrm>
            <a:off x="32386" y="5247553"/>
            <a:ext cx="402274" cy="420312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73043" y="2066729"/>
            <a:ext cx="432854" cy="445047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387" y="1017397"/>
            <a:ext cx="432854" cy="445047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275" y="3324222"/>
            <a:ext cx="438950" cy="438950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491" y="6320967"/>
            <a:ext cx="438950" cy="445047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275" y="7364182"/>
            <a:ext cx="438950" cy="445047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365" y="4163099"/>
            <a:ext cx="432854" cy="438950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8258071" y="131124"/>
            <a:ext cx="354915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5CAA"/>
                </a:solidFill>
                <a:latin typeface="MyriadPro-Bold"/>
              </a:rPr>
              <a:t>СЛУЖБА В РЕЗЕРВЕ</a:t>
            </a:r>
          </a:p>
        </p:txBody>
      </p:sp>
      <p:pic>
        <p:nvPicPr>
          <p:cNvPr id="68" name="Рисунок 6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65989" y="922103"/>
            <a:ext cx="431333" cy="44524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backgroundRemoval t="9810" b="99854" l="0" r="100000">
                        <a14:foregroundMark x1="77441" y1="28990" x2="77441" y2="289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5620" y="4567008"/>
            <a:ext cx="3960000" cy="2641290"/>
          </a:xfrm>
          <a:prstGeom prst="rect">
            <a:avLst/>
          </a:prstGeom>
        </p:spPr>
      </p:pic>
      <p:sp>
        <p:nvSpPr>
          <p:cNvPr id="69" name="TextBox 68"/>
          <p:cNvSpPr txBox="1"/>
          <p:nvPr/>
        </p:nvSpPr>
        <p:spPr>
          <a:xfrm>
            <a:off x="7969111" y="5940171"/>
            <a:ext cx="3960001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800" b="1" dirty="0" smtClean="0">
                <a:gradFill>
                  <a:gsLst>
                    <a:gs pos="100000">
                      <a:srgbClr val="FF0000"/>
                    </a:gs>
                    <a:gs pos="55000">
                      <a:schemeClr val="accent1">
                        <a:lumMod val="75000"/>
                      </a:schemeClr>
                    </a:gs>
                    <a:gs pos="25000">
                      <a:schemeClr val="bg1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СЛУЖБА В РЕЗЕРВЕ –ДОСТОЙНЫЙ ВЫБОР ПАТРИОТА РОССИИ!</a:t>
            </a:r>
            <a:endParaRPr lang="ru-RU" sz="2800" b="1" dirty="0">
              <a:gradFill>
                <a:gsLst>
                  <a:gs pos="100000">
                    <a:srgbClr val="FF0000"/>
                  </a:gs>
                  <a:gs pos="55000">
                    <a:schemeClr val="accent1">
                      <a:lumMod val="75000"/>
                    </a:schemeClr>
                  </a:gs>
                  <a:gs pos="25000">
                    <a:schemeClr val="bg1"/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452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0.18681 -0.27037 L -2.5E-6 3.08642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1376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725 -0.03271 L -2.77778E-7 -3.33333E-6 " pathEditMode="relative" rAng="0" ptsTypes="AA">
                                      <p:cBhvr>
                                        <p:cTn id="20" dur="3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81" y="163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667</Words>
  <Application>Microsoft Office PowerPoint</Application>
  <PresentationFormat>Произвольный</PresentationFormat>
  <Paragraphs>126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Мариничев Александр Николаевич</dc:creator>
  <cp:lastModifiedBy>Еддс3</cp:lastModifiedBy>
  <cp:revision>22</cp:revision>
  <dcterms:created xsi:type="dcterms:W3CDTF">2021-07-14T05:01:48Z</dcterms:created>
  <dcterms:modified xsi:type="dcterms:W3CDTF">2021-08-02T08:15:52Z</dcterms:modified>
</cp:coreProperties>
</file>